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bbb49b907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bbb49b907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bbb49b907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bbb49b907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bbb49b907f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bbb49b907f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bbb49b907f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bbb49b907f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bbb49b907f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bbb49b907f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bbb49b907f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bbb49b907f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bbb49b907f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bbb49b907f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Airline Reservation System</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Varshitha Chennamsetti (vc2209) </a:t>
            </a:r>
            <a:endParaRPr/>
          </a:p>
          <a:p>
            <a:pPr indent="0" lvl="0" marL="0" rtl="0" algn="l">
              <a:spcBef>
                <a:spcPts val="0"/>
              </a:spcBef>
              <a:spcAft>
                <a:spcPts val="0"/>
              </a:spcAft>
              <a:buNone/>
            </a:pPr>
            <a:r>
              <a:rPr lang="en"/>
              <a:t>Dharu Piraba Muguntharaman (dm5596)</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052550" y="3740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00"/>
              <a:t>INTRODUCTION</a:t>
            </a:r>
            <a:endParaRPr b="1" sz="2700"/>
          </a:p>
        </p:txBody>
      </p:sp>
      <p:sp>
        <p:nvSpPr>
          <p:cNvPr id="141" name="Google Shape;141;p14"/>
          <p:cNvSpPr txBox="1"/>
          <p:nvPr>
            <p:ph idx="1" type="body"/>
          </p:nvPr>
        </p:nvSpPr>
        <p:spPr>
          <a:xfrm>
            <a:off x="1052550" y="1062975"/>
            <a:ext cx="7038900" cy="2911200"/>
          </a:xfrm>
          <a:prstGeom prst="rect">
            <a:avLst/>
          </a:prstGeom>
        </p:spPr>
        <p:txBody>
          <a:bodyPr anchorCtr="0" anchor="t" bIns="91425" lIns="91425" spcFirstLastPara="1" rIns="91425" wrap="square" tIns="91425">
            <a:normAutofit fontScale="25000" lnSpcReduction="20000"/>
          </a:bodyPr>
          <a:lstStyle/>
          <a:p>
            <a:pPr indent="-334161" lvl="0" marL="457200" rtl="0" algn="just">
              <a:lnSpc>
                <a:spcPct val="115000"/>
              </a:lnSpc>
              <a:spcBef>
                <a:spcPts val="0"/>
              </a:spcBef>
              <a:spcAft>
                <a:spcPts val="0"/>
              </a:spcAft>
              <a:buSzPct val="100000"/>
              <a:buChar char="●"/>
            </a:pPr>
            <a:r>
              <a:rPr lang="en" sz="6649"/>
              <a:t>Airline Reservation System is a development of a general flight booking website. </a:t>
            </a:r>
            <a:endParaRPr sz="6649"/>
          </a:p>
          <a:p>
            <a:pPr indent="-334161" lvl="0" marL="457200" rtl="0" algn="just">
              <a:lnSpc>
                <a:spcPct val="115000"/>
              </a:lnSpc>
              <a:spcBef>
                <a:spcPts val="0"/>
              </a:spcBef>
              <a:spcAft>
                <a:spcPts val="0"/>
              </a:spcAft>
              <a:buSzPct val="100000"/>
              <a:buChar char="●"/>
            </a:pPr>
            <a:r>
              <a:rPr lang="en" sz="6649"/>
              <a:t>It contains information like flight schedules, routes, prices of tickets etc. The main idea of this project is to implement an online reservation system that could allow customers to book flights with ease. </a:t>
            </a:r>
            <a:endParaRPr sz="6649"/>
          </a:p>
          <a:p>
            <a:pPr indent="-334161" lvl="0" marL="457200" rtl="0" algn="just">
              <a:lnSpc>
                <a:spcPct val="115000"/>
              </a:lnSpc>
              <a:spcBef>
                <a:spcPts val="0"/>
              </a:spcBef>
              <a:spcAft>
                <a:spcPts val="0"/>
              </a:spcAft>
              <a:buSzPct val="100000"/>
              <a:buChar char="●"/>
            </a:pPr>
            <a:r>
              <a:rPr lang="en" sz="6649"/>
              <a:t>The system displays the available flights and enables you to buy tickets. </a:t>
            </a:r>
            <a:endParaRPr sz="6649"/>
          </a:p>
          <a:p>
            <a:pPr indent="-334161" lvl="0" marL="457200" rtl="0" algn="just">
              <a:lnSpc>
                <a:spcPct val="115000"/>
              </a:lnSpc>
              <a:spcBef>
                <a:spcPts val="0"/>
              </a:spcBef>
              <a:spcAft>
                <a:spcPts val="0"/>
              </a:spcAft>
              <a:buSzPct val="100000"/>
              <a:buChar char="●"/>
            </a:pPr>
            <a:r>
              <a:rPr lang="en" sz="6649"/>
              <a:t>There are many airlines, routes and passengers with which our application would be useful to keep track of the Airline information and do analysis on it. </a:t>
            </a:r>
            <a:endParaRPr sz="6649"/>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ctrTitle"/>
          </p:nvPr>
        </p:nvSpPr>
        <p:spPr>
          <a:xfrm>
            <a:off x="2063250" y="228475"/>
            <a:ext cx="5017500" cy="747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rgbClr val="000000"/>
              </a:buClr>
              <a:buSzPts val="990"/>
              <a:buFont typeface="Arial"/>
              <a:buNone/>
            </a:pPr>
            <a:r>
              <a:rPr b="1" lang="en" sz="2700"/>
              <a:t>ER MODEL</a:t>
            </a:r>
            <a:endParaRPr/>
          </a:p>
        </p:txBody>
      </p:sp>
      <p:pic>
        <p:nvPicPr>
          <p:cNvPr id="147" name="Google Shape;147;p15"/>
          <p:cNvPicPr preferRelativeResize="0"/>
          <p:nvPr/>
        </p:nvPicPr>
        <p:blipFill>
          <a:blip r:embed="rId3">
            <a:alphaModFix/>
          </a:blip>
          <a:stretch>
            <a:fillRect/>
          </a:stretch>
        </p:blipFill>
        <p:spPr>
          <a:xfrm>
            <a:off x="2115863" y="748875"/>
            <a:ext cx="4912275" cy="41535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700"/>
              <a:t>Data Population</a:t>
            </a:r>
            <a:endParaRPr b="1" sz="2700"/>
          </a:p>
        </p:txBody>
      </p:sp>
      <p:sp>
        <p:nvSpPr>
          <p:cNvPr id="153" name="Google Shape;153;p16"/>
          <p:cNvSpPr txBox="1"/>
          <p:nvPr>
            <p:ph idx="1" type="body"/>
          </p:nvPr>
        </p:nvSpPr>
        <p:spPr>
          <a:xfrm>
            <a:off x="1297500" y="1038350"/>
            <a:ext cx="7218900" cy="37128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AutoNum type="arabicPeriod"/>
            </a:pPr>
            <a:r>
              <a:rPr b="1" lang="en" sz="1600"/>
              <a:t>Data Collection </a:t>
            </a:r>
            <a:endParaRPr sz="1600"/>
          </a:p>
          <a:p>
            <a:pPr indent="-330200" lvl="0" marL="914400" rtl="0" algn="l">
              <a:spcBef>
                <a:spcPts val="0"/>
              </a:spcBef>
              <a:spcAft>
                <a:spcPts val="0"/>
              </a:spcAft>
              <a:buSzPts val="1600"/>
              <a:buChar char="●"/>
            </a:pPr>
            <a:r>
              <a:rPr lang="en" sz="1600"/>
              <a:t>Most of the data was used from datasets found online such as Kaggle or Government websites.</a:t>
            </a:r>
            <a:endParaRPr sz="1600"/>
          </a:p>
          <a:p>
            <a:pPr indent="-330200" lvl="0" marL="457200" rtl="0" algn="l">
              <a:spcBef>
                <a:spcPts val="0"/>
              </a:spcBef>
              <a:spcAft>
                <a:spcPts val="0"/>
              </a:spcAft>
              <a:buSzPts val="1600"/>
              <a:buAutoNum type="arabicPeriod"/>
            </a:pPr>
            <a:r>
              <a:rPr b="1" lang="en" sz="1600"/>
              <a:t>Data Cleaning</a:t>
            </a:r>
            <a:endParaRPr b="1" sz="1600"/>
          </a:p>
          <a:p>
            <a:pPr indent="-330200" lvl="0" marL="914400" rtl="0" algn="l">
              <a:spcBef>
                <a:spcPts val="0"/>
              </a:spcBef>
              <a:spcAft>
                <a:spcPts val="0"/>
              </a:spcAft>
              <a:buSzPts val="1600"/>
              <a:buChar char="●"/>
            </a:pPr>
            <a:r>
              <a:rPr lang="en" sz="1600"/>
              <a:t>Manually cleaned the dataset to remove any </a:t>
            </a:r>
            <a:r>
              <a:rPr lang="en" sz="1600"/>
              <a:t>unnecessary</a:t>
            </a:r>
            <a:r>
              <a:rPr lang="en" sz="1600"/>
              <a:t> columns or missing data.</a:t>
            </a:r>
            <a:endParaRPr sz="1600"/>
          </a:p>
          <a:p>
            <a:pPr indent="-330200" lvl="0" marL="914400" rtl="0" algn="l">
              <a:spcBef>
                <a:spcPts val="0"/>
              </a:spcBef>
              <a:spcAft>
                <a:spcPts val="0"/>
              </a:spcAft>
              <a:buSzPts val="1600"/>
              <a:buChar char="●"/>
            </a:pPr>
            <a:r>
              <a:rPr lang="en" sz="1600"/>
              <a:t>The collected dataset had too many rows, they were mostly deleted to work with smaller amount of data.</a:t>
            </a:r>
            <a:endParaRPr sz="1600"/>
          </a:p>
          <a:p>
            <a:pPr indent="-330200" lvl="0" marL="457200" rtl="0" algn="l">
              <a:spcBef>
                <a:spcPts val="0"/>
              </a:spcBef>
              <a:spcAft>
                <a:spcPts val="0"/>
              </a:spcAft>
              <a:buSzPts val="1600"/>
              <a:buAutoNum type="arabicPeriod"/>
            </a:pPr>
            <a:r>
              <a:rPr b="1" lang="en" sz="1600"/>
              <a:t>Data Creation</a:t>
            </a:r>
            <a:endParaRPr b="1" sz="1600"/>
          </a:p>
          <a:p>
            <a:pPr indent="-330200" lvl="0" marL="914400" rtl="0" algn="l">
              <a:spcBef>
                <a:spcPts val="0"/>
              </a:spcBef>
              <a:spcAft>
                <a:spcPts val="0"/>
              </a:spcAft>
              <a:buSzPts val="1600"/>
              <a:buChar char="●"/>
            </a:pPr>
            <a:r>
              <a:rPr lang="en" sz="1600"/>
              <a:t>There was some information like Passengers, Tickets, Seats, Costs, Charges, Pilots that needed realistic information. </a:t>
            </a:r>
            <a:endParaRPr sz="1600"/>
          </a:p>
          <a:p>
            <a:pPr indent="-330200" lvl="0" marL="914400" rtl="0" algn="l">
              <a:spcBef>
                <a:spcPts val="0"/>
              </a:spcBef>
              <a:spcAft>
                <a:spcPts val="0"/>
              </a:spcAft>
              <a:buSzPts val="1600"/>
              <a:buChar char="●"/>
            </a:pPr>
            <a:r>
              <a:rPr lang="en" sz="1600"/>
              <a:t>Used </a:t>
            </a:r>
            <a:r>
              <a:rPr lang="en" sz="1600"/>
              <a:t>online</a:t>
            </a:r>
            <a:r>
              <a:rPr lang="en" sz="1600"/>
              <a:t> references to understand and create that data manually.</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Queries and Results</a:t>
            </a:r>
            <a:endParaRPr/>
          </a:p>
        </p:txBody>
      </p:sp>
      <p:sp>
        <p:nvSpPr>
          <p:cNvPr id="159" name="Google Shape;159;p17"/>
          <p:cNvSpPr txBox="1"/>
          <p:nvPr>
            <p:ph idx="1" type="body"/>
          </p:nvPr>
        </p:nvSpPr>
        <p:spPr>
          <a:xfrm>
            <a:off x="1297500" y="1116150"/>
            <a:ext cx="7477500" cy="37827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AutoNum type="arabicPeriod"/>
            </a:pPr>
            <a:r>
              <a:rPr lang="en" sz="1600"/>
              <a:t>See the </a:t>
            </a:r>
            <a:r>
              <a:rPr b="1" lang="en" sz="1600"/>
              <a:t>Flight Schedule and Estimated costs</a:t>
            </a:r>
            <a:endParaRPr b="1" sz="1600"/>
          </a:p>
          <a:p>
            <a:pPr indent="-330200" lvl="0" marL="457200" rtl="0" algn="l">
              <a:spcBef>
                <a:spcPts val="0"/>
              </a:spcBef>
              <a:spcAft>
                <a:spcPts val="0"/>
              </a:spcAft>
              <a:buSzPts val="1600"/>
              <a:buAutoNum type="arabicPeriod"/>
            </a:pPr>
            <a:r>
              <a:rPr b="1" lang="en" sz="1600"/>
              <a:t>Statistical Descriptions </a:t>
            </a:r>
            <a:r>
              <a:rPr lang="en" sz="1600"/>
              <a:t>such as min, max of costs, </a:t>
            </a:r>
            <a:r>
              <a:rPr lang="en" sz="1600"/>
              <a:t>capacity</a:t>
            </a:r>
            <a:r>
              <a:rPr lang="en" sz="1600"/>
              <a:t> of flights and number of stops with respect to a flight schedule, source and destination.</a:t>
            </a:r>
            <a:endParaRPr sz="1600"/>
          </a:p>
          <a:p>
            <a:pPr indent="-330200" lvl="0" marL="457200" rtl="0" algn="l">
              <a:spcBef>
                <a:spcPts val="0"/>
              </a:spcBef>
              <a:spcAft>
                <a:spcPts val="0"/>
              </a:spcAft>
              <a:buSzPts val="1600"/>
              <a:buAutoNum type="arabicPeriod"/>
            </a:pPr>
            <a:r>
              <a:rPr b="1" lang="en" sz="1600"/>
              <a:t>Data Analysis</a:t>
            </a:r>
            <a:r>
              <a:rPr lang="en" sz="1600"/>
              <a:t> type questions like which flight, seat location and seat class has the most number of ticket cancellations from passengers?  </a:t>
            </a:r>
            <a:endParaRPr sz="1600"/>
          </a:p>
          <a:p>
            <a:pPr indent="0" lvl="0" marL="457200" rtl="0" algn="l">
              <a:spcBef>
                <a:spcPts val="1200"/>
              </a:spcBef>
              <a:spcAft>
                <a:spcPts val="0"/>
              </a:spcAft>
              <a:buNone/>
            </a:pPr>
            <a:r>
              <a:rPr lang="en" sz="1600"/>
              <a:t>Found that economy class had the most number of any type of extra charges which could be because usually in any flight there are lesser business class passengers then economy.</a:t>
            </a:r>
            <a:endParaRPr sz="1600"/>
          </a:p>
          <a:p>
            <a:pPr indent="0" lvl="0" marL="457200" rtl="0" algn="l">
              <a:spcBef>
                <a:spcPts val="1200"/>
              </a:spcBef>
              <a:spcAft>
                <a:spcPts val="1200"/>
              </a:spcAft>
              <a:buNone/>
            </a:pPr>
            <a:r>
              <a:rPr b="1" lang="en" sz="1600"/>
              <a:t>Recommendation lists</a:t>
            </a:r>
            <a:r>
              <a:rPr lang="en" sz="1600"/>
              <a:t> - flights based on number of bookings, affordability and a combination of both.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18"/>
          <p:cNvPicPr preferRelativeResize="0"/>
          <p:nvPr/>
        </p:nvPicPr>
        <p:blipFill>
          <a:blip r:embed="rId3">
            <a:alphaModFix/>
          </a:blip>
          <a:stretch>
            <a:fillRect/>
          </a:stretch>
        </p:blipFill>
        <p:spPr>
          <a:xfrm>
            <a:off x="0" y="104321"/>
            <a:ext cx="9144000" cy="493485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txBox="1"/>
          <p:nvPr/>
        </p:nvSpPr>
        <p:spPr>
          <a:xfrm>
            <a:off x="2286000" y="108400"/>
            <a:ext cx="45720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lt1"/>
                </a:solidFill>
                <a:latin typeface="Lato"/>
                <a:ea typeface="Lato"/>
                <a:cs typeface="Lato"/>
                <a:sym typeface="Lato"/>
              </a:rPr>
              <a:t>RECOMMENDATION LISTS BASED ON POPULARITY AND AFFORDABILITY</a:t>
            </a:r>
            <a:r>
              <a:rPr b="1" lang="en" sz="1600">
                <a:solidFill>
                  <a:schemeClr val="lt1"/>
                </a:solidFill>
                <a:latin typeface="Lato"/>
                <a:ea typeface="Lato"/>
                <a:cs typeface="Lato"/>
                <a:sym typeface="Lato"/>
              </a:rPr>
              <a:t> </a:t>
            </a:r>
            <a:endParaRPr/>
          </a:p>
        </p:txBody>
      </p:sp>
      <p:pic>
        <p:nvPicPr>
          <p:cNvPr id="170" name="Google Shape;170;p19"/>
          <p:cNvPicPr preferRelativeResize="0"/>
          <p:nvPr/>
        </p:nvPicPr>
        <p:blipFill>
          <a:blip r:embed="rId3">
            <a:alphaModFix/>
          </a:blip>
          <a:stretch>
            <a:fillRect/>
          </a:stretch>
        </p:blipFill>
        <p:spPr>
          <a:xfrm>
            <a:off x="867200" y="878775"/>
            <a:ext cx="7409604" cy="40532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0"/>
          <p:cNvSpPr txBox="1"/>
          <p:nvPr>
            <p:ph type="title"/>
          </p:nvPr>
        </p:nvSpPr>
        <p:spPr>
          <a:xfrm>
            <a:off x="1235950" y="21147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4400"/>
              <a:t>THANK YOU</a:t>
            </a:r>
            <a:endParaRPr b="1" sz="44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